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365" r:id="rId87"/>
    <p:sldId id="363" r:id="rId88"/>
    <p:sldId id="364" r:id="rId89"/>
    <p:sldId id="366" r:id="rId90"/>
    <p:sldId id="368" r:id="rId91"/>
    <p:sldId id="369" r:id="rId92"/>
    <p:sldId id="373" r:id="rId93"/>
    <p:sldId id="371" r:id="rId94"/>
    <p:sldId id="372" r:id="rId95"/>
    <p:sldId id="395" r:id="rId96"/>
    <p:sldId id="374" r:id="rId97"/>
    <p:sldId id="375" r:id="rId98"/>
    <p:sldId id="376" r:id="rId99"/>
    <p:sldId id="377" r:id="rId100"/>
    <p:sldId id="379" r:id="rId101"/>
    <p:sldId id="380" r:id="rId102"/>
    <p:sldId id="378" r:id="rId103"/>
    <p:sldId id="381" r:id="rId104"/>
    <p:sldId id="383" r:id="rId105"/>
    <p:sldId id="384" r:id="rId106"/>
    <p:sldId id="385" r:id="rId107"/>
    <p:sldId id="386" r:id="rId108"/>
    <p:sldId id="387" r:id="rId109"/>
    <p:sldId id="388" r:id="rId110"/>
    <p:sldId id="389" r:id="rId111"/>
    <p:sldId id="391" r:id="rId112"/>
    <p:sldId id="392" r:id="rId113"/>
    <p:sldId id="393" r:id="rId114"/>
    <p:sldId id="394" r:id="rId115"/>
    <p:sldId id="397" r:id="rId116"/>
    <p:sldId id="399" r:id="rId117"/>
    <p:sldId id="400" r:id="rId118"/>
    <p:sldId id="401" r:id="rId119"/>
    <p:sldId id="402" r:id="rId120"/>
    <p:sldId id="403" r:id="rId121"/>
    <p:sldId id="382" r:id="rId122"/>
    <p:sldId id="277" r:id="rId123"/>
    <p:sldId id="265" r:id="rId12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1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12/10/2017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12/10/2017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12/10/2017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12/10/2017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12/10/2017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12/10/2017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12/10/2017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12/10/2017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2.xml"/><Relationship Id="rId1" Type="http://schemas.openxmlformats.org/officeDocument/2006/relationships/video" Target="https://www.youtube.com/embed/dq8jTnREw5k"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hyperlink" Target="https://www.youtube.com/watch?v=ThBpRBpyxLI" TargetMode="External"/><Relationship Id="rId2" Type="http://schemas.openxmlformats.org/officeDocument/2006/relationships/hyperlink" Target="https://www.welivesecurity.com/la-es/2017/09/29/malware-que-mina-monero/?utm_campaign=welivesecurity&amp;utm_source=facebook&amp;utm_medium=social"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thehackernews.com/2017/10/dnsmasq-network-services.html?utm_source=feedburner&amp;utm_medium=feed&amp;utm_campaign=Feed:+TheHackersNews+(The+Hackers+News+-+Security+Blog)&amp;_m=3n.009a.1592.if0ao07l8s.yhy" TargetMode="Externa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darkreading.com/threat-intelligence/artificial-intelligence-experts-talk-ethical-security-concerns/d/d-id/1330081?" TargetMode="Externa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100</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101</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102</a:t>
            </a:fld>
            <a:endParaRPr lang="es-CO"/>
          </a:p>
        </p:txBody>
      </p:sp>
    </p:spTree>
    <p:extLst>
      <p:ext uri="{BB962C8B-B14F-4D97-AF65-F5344CB8AC3E}">
        <p14:creationId xmlns:p14="http://schemas.microsoft.com/office/powerpoint/2010/main" val="33818161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lgn="just">
              <a:buNone/>
            </a:pPr>
            <a:r>
              <a:rPr lang="es-CO" sz="4400" dirty="0" err="1">
                <a:solidFill>
                  <a:schemeClr val="bg1"/>
                </a:solidFill>
                <a:latin typeface="Berlin Sans FB Demi" panose="020E0802020502020306" pitchFamily="34" charset="0"/>
              </a:rPr>
              <a:t>Psychological</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Operations</a:t>
            </a:r>
            <a:r>
              <a:rPr lang="es-CO" sz="4400" dirty="0">
                <a:solidFill>
                  <a:schemeClr val="bg1"/>
                </a:solidFill>
                <a:latin typeface="Berlin Sans FB Demi" panose="020E0802020502020306" pitchFamily="34" charset="0"/>
              </a:rPr>
              <a:t> (PSYOPS),“son operaciones psicológicas utilizadas como armas de manipulación de masas con fines militares”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85114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buNone/>
            </a:pPr>
            <a:r>
              <a:rPr lang="es-CO" sz="4400" dirty="0">
                <a:solidFill>
                  <a:schemeClr val="bg1"/>
                </a:solidFill>
                <a:latin typeface="Berlin Sans FB Demi" panose="020E0802020502020306" pitchFamily="34" charset="0"/>
              </a:rPr>
              <a:t>Elicitación: recopilar información sin que el objetivo lo sospeche o sea consiente del valor de la información. </a:t>
            </a:r>
          </a:p>
          <a:p>
            <a:pPr marL="0" indent="0" algn="just">
              <a:buNone/>
            </a:pPr>
            <a:r>
              <a:rPr lang="es-CO" sz="4400" dirty="0">
                <a:solidFill>
                  <a:schemeClr val="bg1"/>
                </a:solidFill>
                <a:latin typeface="Berlin Sans FB Demi" panose="020E0802020502020306" pitchFamily="34" charset="0"/>
              </a:rPr>
              <a:t>El ataque se realiza en cualquier escenario donde se realice una comunicación</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946657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u="sng" dirty="0">
                <a:solidFill>
                  <a:schemeClr val="bg1"/>
                </a:solidFill>
                <a:latin typeface="Berlin Sans FB Demi" panose="020E0802020502020306" pitchFamily="34" charset="0"/>
              </a:rPr>
              <a:t>La elicitación </a:t>
            </a:r>
            <a:r>
              <a:rPr lang="es-CO" sz="4400" dirty="0">
                <a:solidFill>
                  <a:schemeClr val="bg1"/>
                </a:solidFill>
                <a:latin typeface="Berlin Sans FB Demi" panose="020E0802020502020306" pitchFamily="34" charset="0"/>
              </a:rPr>
              <a:t>se apoya en la I.S, como por ejemplo:</a:t>
            </a:r>
          </a:p>
          <a:p>
            <a:r>
              <a:rPr lang="es-CO" sz="4400" dirty="0">
                <a:solidFill>
                  <a:schemeClr val="bg1"/>
                </a:solidFill>
                <a:latin typeface="Berlin Sans FB Demi" panose="020E0802020502020306" pitchFamily="34" charset="0"/>
              </a:rPr>
              <a:t>A todos nos gusta parecer competentes o expertos en la materia</a:t>
            </a:r>
          </a:p>
          <a:p>
            <a:pPr lvl="1"/>
            <a:r>
              <a:rPr lang="es-CO" sz="4000" dirty="0">
                <a:solidFill>
                  <a:schemeClr val="bg1"/>
                </a:solidFill>
                <a:latin typeface="Berlin Sans FB Demi" panose="020E0802020502020306" pitchFamily="34" charset="0"/>
              </a:rPr>
              <a:t>Hay que aprender a hacer las preguntas adecuadas en el momento oportuno.</a:t>
            </a:r>
            <a:endParaRPr lang="es-CO" sz="44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917339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5550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9542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cerradas (si/no).</a:t>
            </a:r>
          </a:p>
          <a:p>
            <a:r>
              <a:rPr lang="es-CO" sz="4400" dirty="0">
                <a:solidFill>
                  <a:schemeClr val="bg1"/>
                </a:solidFill>
                <a:latin typeface="Berlin Sans FB Demi" panose="020E0802020502020306" pitchFamily="34" charset="0"/>
              </a:rPr>
              <a:t>Preguntas abiertas.</a:t>
            </a:r>
          </a:p>
          <a:p>
            <a:pPr lvl="1"/>
            <a:r>
              <a:rPr lang="es-CO" sz="4000" dirty="0">
                <a:solidFill>
                  <a:schemeClr val="bg1"/>
                </a:solidFill>
                <a:latin typeface="Berlin Sans FB Demi" panose="020E0802020502020306" pitchFamily="34" charset="0"/>
              </a:rPr>
              <a:t>“¿Qué puedes contarme sobre ti…?”</a:t>
            </a:r>
          </a:p>
          <a:p>
            <a:r>
              <a:rPr lang="es-CO" sz="4400" dirty="0">
                <a:solidFill>
                  <a:schemeClr val="bg1"/>
                </a:solidFill>
                <a:latin typeface="Berlin Sans FB Demi" panose="020E0802020502020306" pitchFamily="34" charset="0"/>
              </a:rPr>
              <a:t>Preguntas neutras</a:t>
            </a:r>
          </a:p>
          <a:p>
            <a:pPr lvl="1"/>
            <a:r>
              <a:rPr lang="es-CO" sz="4000" dirty="0">
                <a:solidFill>
                  <a:schemeClr val="bg1"/>
                </a:solidFill>
                <a:latin typeface="Berlin Sans FB Demi" panose="020E0802020502020306" pitchFamily="34" charset="0"/>
              </a:rPr>
              <a:t>Son buenas para dar un “descanso” al interrogatorio.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648069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dirigidas o condicionantes</a:t>
            </a:r>
          </a:p>
          <a:p>
            <a:pPr lvl="1"/>
            <a:r>
              <a:rPr lang="es-CO" sz="3600" dirty="0">
                <a:solidFill>
                  <a:schemeClr val="bg1"/>
                </a:solidFill>
                <a:latin typeface="Berlin Sans FB Demi" panose="020E0802020502020306" pitchFamily="34" charset="0"/>
              </a:rPr>
              <a:t>“Se intenta llevar al interlocutor a nuestro terreno”.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2554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92500" lnSpcReduction="10000"/>
          </a:bodyPr>
          <a:lstStyle/>
          <a:p>
            <a:r>
              <a:rPr lang="es-CO" sz="4400" dirty="0">
                <a:solidFill>
                  <a:schemeClr val="bg1"/>
                </a:solidFill>
                <a:latin typeface="Berlin Sans FB Demi" panose="020E0802020502020306" pitchFamily="34" charset="0"/>
              </a:rPr>
              <a:t>La elicitación debe terminar de forma natural.</a:t>
            </a:r>
          </a:p>
          <a:p>
            <a:r>
              <a:rPr lang="es-CO" sz="4400" dirty="0">
                <a:solidFill>
                  <a:schemeClr val="bg1"/>
                </a:solidFill>
                <a:latin typeface="Berlin Sans FB Demi" panose="020E0802020502020306" pitchFamily="34" charset="0"/>
              </a:rPr>
              <a:t>La relación entre la víctima y el I.S no es estático y se debe calcular.</a:t>
            </a:r>
          </a:p>
          <a:p>
            <a:pPr lvl="1"/>
            <a:r>
              <a:rPr lang="es-CO" sz="4000" dirty="0" err="1">
                <a:solidFill>
                  <a:schemeClr val="bg1"/>
                </a:solidFill>
                <a:latin typeface="Berlin Sans FB Demi" panose="020E0802020502020306" pitchFamily="34" charset="0"/>
              </a:rPr>
              <a:t>Hunting</a:t>
            </a:r>
            <a:r>
              <a:rPr lang="es-CO" sz="4000" dirty="0">
                <a:solidFill>
                  <a:schemeClr val="bg1"/>
                </a:solidFill>
                <a:latin typeface="Berlin Sans FB Demi" panose="020E0802020502020306" pitchFamily="34" charset="0"/>
              </a:rPr>
              <a:t>: Mínima interacción con el objetivo</a:t>
            </a:r>
          </a:p>
          <a:p>
            <a:pPr lvl="1"/>
            <a:r>
              <a:rPr lang="es-CO" sz="4000" dirty="0" err="1">
                <a:solidFill>
                  <a:schemeClr val="bg1"/>
                </a:solidFill>
                <a:latin typeface="Berlin Sans FB Demi" panose="020E0802020502020306" pitchFamily="34" charset="0"/>
              </a:rPr>
              <a:t>Farming</a:t>
            </a:r>
            <a:r>
              <a:rPr lang="es-CO" sz="4000" dirty="0">
                <a:solidFill>
                  <a:schemeClr val="bg1"/>
                </a:solidFill>
                <a:latin typeface="Berlin Sans FB Demi" panose="020E0802020502020306" pitchFamily="34" charset="0"/>
              </a:rPr>
              <a:t>: Se pretende mantener una relación a largo plazo con el fin de obtener más información o realizar un ataque.</a:t>
            </a:r>
          </a:p>
          <a:p>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33513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dirty="0">
                <a:solidFill>
                  <a:schemeClr val="bg1"/>
                </a:solidFill>
                <a:latin typeface="Berlin Sans FB Demi" panose="020E0802020502020306" pitchFamily="34" charset="0"/>
              </a:rPr>
              <a:t>Técnicas de persuasión y manipulación.</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2827398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u="sng" dirty="0">
                <a:solidFill>
                  <a:schemeClr val="bg1"/>
                </a:solidFill>
                <a:latin typeface="Berlin Sans FB Demi" panose="020E0802020502020306" pitchFamily="34" charset="0"/>
              </a:rPr>
              <a:t>Técnicas de persuasión y manipulación</a:t>
            </a:r>
            <a:r>
              <a:rPr lang="es-CO" sz="4000" dirty="0">
                <a:solidFill>
                  <a:schemeClr val="bg1"/>
                </a:solidFill>
                <a:latin typeface="Berlin Sans FB Demi" panose="020E0802020502020306" pitchFamily="34" charset="0"/>
              </a:rPr>
              <a:t>.</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35431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u="sng" dirty="0">
                <a:solidFill>
                  <a:schemeClr val="bg1"/>
                </a:solidFill>
                <a:latin typeface="Berlin Sans FB Demi" panose="020E0802020502020306" pitchFamily="34" charset="0"/>
              </a:rPr>
              <a:t>Manipulación: </a:t>
            </a:r>
            <a:r>
              <a:rPr lang="es-CO" sz="4000" dirty="0">
                <a:solidFill>
                  <a:schemeClr val="bg1"/>
                </a:solidFill>
                <a:latin typeface="Berlin Sans FB Demi" panose="020E0802020502020306" pitchFamily="34" charset="0"/>
              </a:rPr>
              <a:t>Intervenir con medios hábiles y, a veces, con distorsión de la verdad o la justicia, y al servicio de intereses particulares” (RAE).</a:t>
            </a:r>
          </a:p>
          <a:p>
            <a:pPr marL="0" indent="0" algn="just">
              <a:buNone/>
            </a:pPr>
            <a:r>
              <a:rPr lang="es-CO" sz="4000" dirty="0">
                <a:solidFill>
                  <a:schemeClr val="bg1"/>
                </a:solidFill>
                <a:latin typeface="Berlin Sans FB Demi" panose="020E0802020502020306" pitchFamily="34" charset="0"/>
              </a:rPr>
              <a:t>No hay ética de por medio y usualmente se apela a las emociones y sentimientos de las victimas . </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721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La necesidad de ser adulados.</a:t>
            </a:r>
          </a:p>
          <a:p>
            <a:pPr algn="just"/>
            <a:r>
              <a:rPr lang="es-CO" sz="4000" dirty="0">
                <a:solidFill>
                  <a:schemeClr val="bg1"/>
                </a:solidFill>
                <a:latin typeface="Berlin Sans FB Demi" panose="020E0802020502020306" pitchFamily="34" charset="0"/>
              </a:rPr>
              <a:t>Los sentimientos de culpabilidad.</a:t>
            </a:r>
          </a:p>
          <a:p>
            <a:pPr algn="just"/>
            <a:r>
              <a:rPr lang="es-CO" sz="4000" dirty="0">
                <a:solidFill>
                  <a:schemeClr val="bg1"/>
                </a:solidFill>
                <a:latin typeface="Berlin Sans FB Demi" panose="020E0802020502020306" pitchFamily="34" charset="0"/>
              </a:rPr>
              <a:t>Los salvadores.</a:t>
            </a:r>
          </a:p>
          <a:p>
            <a:pPr algn="just"/>
            <a:r>
              <a:rPr lang="es-CO" sz="4000" dirty="0">
                <a:solidFill>
                  <a:schemeClr val="bg1"/>
                </a:solidFill>
                <a:latin typeface="Berlin Sans FB Demi" panose="020E0802020502020306" pitchFamily="34" charset="0"/>
              </a:rPr>
              <a:t>Uso del chivo expiatorio.</a:t>
            </a:r>
          </a:p>
          <a:p>
            <a:pPr algn="just"/>
            <a:r>
              <a:rPr lang="es-CO" sz="4000" dirty="0">
                <a:solidFill>
                  <a:schemeClr val="bg1"/>
                </a:solidFill>
                <a:latin typeface="Berlin Sans FB Demi" panose="020E0802020502020306" pitchFamily="34" charset="0"/>
              </a:rPr>
              <a:t>La manipulación a través del miedo y a la amenaza velada.</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4247317"/>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smtClean="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2966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52376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096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85000" lnSpcReduction="2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Manipulación por deformación.</a:t>
            </a:r>
          </a:p>
          <a:p>
            <a:pPr algn="just"/>
            <a:r>
              <a:rPr lang="es-CO" sz="4000" dirty="0">
                <a:solidFill>
                  <a:schemeClr val="bg1"/>
                </a:solidFill>
                <a:latin typeface="Berlin Sans FB Demi" panose="020E0802020502020306" pitchFamily="34" charset="0"/>
              </a:rPr>
              <a:t>Creación de etiquetas perjudiciales a la imagen y autoestima.</a:t>
            </a:r>
          </a:p>
          <a:p>
            <a:pPr algn="just"/>
            <a:r>
              <a:rPr lang="es-CO" sz="4000" dirty="0">
                <a:solidFill>
                  <a:schemeClr val="bg1"/>
                </a:solidFill>
                <a:latin typeface="Berlin Sans FB Demi" panose="020E0802020502020306" pitchFamily="34" charset="0"/>
              </a:rPr>
              <a:t>La manipulación organizativa</a:t>
            </a:r>
            <a:r>
              <a:rPr lang="es-CO" sz="4000" dirty="0" smtClean="0">
                <a:solidFill>
                  <a:schemeClr val="bg1"/>
                </a:solidFill>
                <a:latin typeface="Berlin Sans FB Demi" panose="020E0802020502020306" pitchFamily="34" charset="0"/>
              </a:rPr>
              <a:t>.</a:t>
            </a:r>
          </a:p>
          <a:p>
            <a:pPr lvl="1" algn="just"/>
            <a:r>
              <a:rPr lang="es-CO" sz="3600" dirty="0" smtClean="0">
                <a:solidFill>
                  <a:schemeClr val="bg1"/>
                </a:solidFill>
                <a:latin typeface="Berlin Sans FB Demi" panose="020E0802020502020306" pitchFamily="34" charset="0"/>
              </a:rPr>
              <a:t>Jefe de planta (manipulado)…“Por cierto, ¿Rodríguez (víctima) no ha llegado todavía? Es que le he buscado para entregarle un presupuesto que ha solicitado un cliente de forma urgente y no sé dónde puede estar (simulando preocupación). En fin, volveré a intentarlo de nuevo mañana”.</a:t>
            </a:r>
            <a:r>
              <a:rPr lang="es-CO" sz="3600" dirty="0" smtClean="0">
                <a:solidFill>
                  <a:schemeClr val="bg1"/>
                </a:solidFill>
                <a:latin typeface="Berlin Sans FB Demi" panose="020E0802020502020306" pitchFamily="34" charset="0"/>
              </a:rPr>
              <a:t> </a:t>
            </a:r>
            <a:endParaRPr lang="es-CO" sz="36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462213"/>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6762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u="sng" dirty="0" smtClean="0">
                <a:solidFill>
                  <a:schemeClr val="bg1"/>
                </a:solidFill>
                <a:latin typeface="Berlin Sans FB Demi" panose="020E0802020502020306" pitchFamily="34" charset="0"/>
              </a:rPr>
              <a:t>Persuasión,</a:t>
            </a:r>
            <a:r>
              <a:rPr lang="es-CO" sz="4000" dirty="0" smtClean="0">
                <a:solidFill>
                  <a:schemeClr val="bg1"/>
                </a:solidFill>
                <a:latin typeface="Berlin Sans FB Demi" panose="020E0802020502020306" pitchFamily="34" charset="0"/>
              </a:rPr>
              <a:t> no tiene connotaciones negativas a diferencia de la manipulación. No se busca un beneficio para el atacante ni  unilateral. </a:t>
            </a:r>
            <a:r>
              <a:rPr lang="es-CO" sz="4000" dirty="0" smtClean="0">
                <a:solidFill>
                  <a:schemeClr val="bg1"/>
                </a:solidFill>
                <a:latin typeface="Berlin Sans FB Demi" panose="020E0802020502020306" pitchFamily="34" charset="0"/>
              </a:rPr>
              <a:t>Técnicas de persuasión según Robert </a:t>
            </a:r>
            <a:r>
              <a:rPr lang="es-CO" sz="4000" dirty="0" err="1" smtClean="0">
                <a:solidFill>
                  <a:schemeClr val="bg1"/>
                </a:solidFill>
                <a:latin typeface="Berlin Sans FB Demi" panose="020E0802020502020306" pitchFamily="34" charset="0"/>
              </a:rPr>
              <a:t>Cialdini</a:t>
            </a:r>
            <a:r>
              <a:rPr lang="es-CO" sz="4000" dirty="0" smtClean="0">
                <a:solidFill>
                  <a:schemeClr val="bg1"/>
                </a:solidFill>
                <a:latin typeface="Berlin Sans FB Demi" panose="020E0802020502020306" pitchFamily="34" charset="0"/>
              </a:rPr>
              <a:t>, autor del libro Influencia: la piscología de la persuasión.</a:t>
            </a:r>
            <a:endParaRPr lang="es-CO" sz="40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42703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smtClean="0">
                <a:solidFill>
                  <a:schemeClr val="bg1"/>
                </a:solidFill>
                <a:latin typeface="Berlin Sans FB Demi" panose="020E0802020502020306" pitchFamily="34" charset="0"/>
              </a:rPr>
              <a:t>La reciprocidad. Ofrecer con la finalidad de recibir algo a cambio.</a:t>
            </a:r>
          </a:p>
          <a:p>
            <a:pPr algn="just"/>
            <a:r>
              <a:rPr lang="es-CO" sz="4000" dirty="0" smtClean="0">
                <a:solidFill>
                  <a:schemeClr val="bg1"/>
                </a:solidFill>
                <a:latin typeface="Berlin Sans FB Demi" panose="020E0802020502020306" pitchFamily="34" charset="0"/>
              </a:rPr>
              <a:t>Coherencia y compromiso. Por ejemplo, las estrategias de marketing tipo </a:t>
            </a:r>
            <a:r>
              <a:rPr lang="es-CO" sz="4000" i="1" dirty="0" smtClean="0">
                <a:solidFill>
                  <a:schemeClr val="bg1"/>
                </a:solidFill>
                <a:latin typeface="Berlin Sans FB Demi" panose="020E0802020502020306" pitchFamily="34" charset="0"/>
              </a:rPr>
              <a:t>try and </a:t>
            </a:r>
            <a:r>
              <a:rPr lang="es-CO" sz="4000" i="1" dirty="0" err="1" smtClean="0">
                <a:solidFill>
                  <a:schemeClr val="bg1"/>
                </a:solidFill>
                <a:latin typeface="Berlin Sans FB Demi" panose="020E0802020502020306" pitchFamily="34" charset="0"/>
              </a:rPr>
              <a:t>buy</a:t>
            </a:r>
            <a:r>
              <a:rPr lang="es-CO" sz="4000" i="1" dirty="0" smtClean="0">
                <a:solidFill>
                  <a:schemeClr val="bg1"/>
                </a:solidFill>
                <a:latin typeface="Berlin Sans FB Demi" panose="020E0802020502020306" pitchFamily="34" charset="0"/>
              </a:rPr>
              <a:t>.</a:t>
            </a:r>
          </a:p>
          <a:p>
            <a:pPr algn="just"/>
            <a:r>
              <a:rPr lang="es-CO" sz="4000" dirty="0" smtClean="0">
                <a:solidFill>
                  <a:schemeClr val="bg1"/>
                </a:solidFill>
                <a:latin typeface="Berlin Sans FB Demi" panose="020E0802020502020306" pitchFamily="34" charset="0"/>
              </a:rPr>
              <a:t>Prueba social.</a:t>
            </a:r>
          </a:p>
          <a:p>
            <a:pPr algn="just"/>
            <a:r>
              <a:rPr lang="es-CO" sz="4000" dirty="0" smtClean="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smtClean="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8817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smtClean="0">
                <a:solidFill>
                  <a:schemeClr val="bg1"/>
                </a:solidFill>
                <a:latin typeface="Berlin Sans FB Demi" panose="020E0802020502020306" pitchFamily="34" charset="0"/>
              </a:rPr>
              <a:t>La reciprocidad. Ofrecer con la finalidad de recibir algo a cambio.</a:t>
            </a:r>
          </a:p>
          <a:p>
            <a:pPr algn="just"/>
            <a:r>
              <a:rPr lang="es-CO" sz="4000" dirty="0" smtClean="0">
                <a:solidFill>
                  <a:schemeClr val="bg1"/>
                </a:solidFill>
                <a:latin typeface="Berlin Sans FB Demi" panose="020E0802020502020306" pitchFamily="34" charset="0"/>
              </a:rPr>
              <a:t>Coherencia y compromiso. Por ejemplo, las estrategias de marketing tipo </a:t>
            </a:r>
            <a:r>
              <a:rPr lang="es-CO" sz="4000" i="1" dirty="0" smtClean="0">
                <a:solidFill>
                  <a:schemeClr val="bg1"/>
                </a:solidFill>
                <a:latin typeface="Berlin Sans FB Demi" panose="020E0802020502020306" pitchFamily="34" charset="0"/>
              </a:rPr>
              <a:t>try and </a:t>
            </a:r>
            <a:r>
              <a:rPr lang="es-CO" sz="4000" i="1" dirty="0" err="1" smtClean="0">
                <a:solidFill>
                  <a:schemeClr val="bg1"/>
                </a:solidFill>
                <a:latin typeface="Berlin Sans FB Demi" panose="020E0802020502020306" pitchFamily="34" charset="0"/>
              </a:rPr>
              <a:t>buy</a:t>
            </a:r>
            <a:r>
              <a:rPr lang="es-CO" sz="4000" i="1" dirty="0" smtClean="0">
                <a:solidFill>
                  <a:schemeClr val="bg1"/>
                </a:solidFill>
                <a:latin typeface="Berlin Sans FB Demi" panose="020E0802020502020306" pitchFamily="34" charset="0"/>
              </a:rPr>
              <a:t>.</a:t>
            </a:r>
          </a:p>
          <a:p>
            <a:pPr algn="just"/>
            <a:r>
              <a:rPr lang="es-CO" sz="4000" dirty="0" smtClean="0">
                <a:solidFill>
                  <a:schemeClr val="bg1"/>
                </a:solidFill>
                <a:latin typeface="Berlin Sans FB Demi" panose="020E0802020502020306" pitchFamily="34" charset="0"/>
              </a:rPr>
              <a:t>Prueba social.</a:t>
            </a:r>
          </a:p>
          <a:p>
            <a:pPr algn="just"/>
            <a:r>
              <a:rPr lang="es-CO" sz="4000" dirty="0" smtClean="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smtClean="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92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smtClean="0">
                <a:solidFill>
                  <a:schemeClr val="bg1"/>
                </a:solidFill>
                <a:latin typeface="Berlin Sans FB Demi" panose="020E0802020502020306" pitchFamily="34" charset="0"/>
              </a:rPr>
              <a:t>Autoridad.</a:t>
            </a:r>
          </a:p>
          <a:p>
            <a:pPr algn="just"/>
            <a:r>
              <a:rPr lang="es-CO" sz="4000" smtClean="0">
                <a:solidFill>
                  <a:schemeClr val="bg1"/>
                </a:solidFill>
                <a:latin typeface="Berlin Sans FB Demi" panose="020E0802020502020306" pitchFamily="34" charset="0"/>
              </a:rPr>
              <a:t>Escasez</a:t>
            </a:r>
            <a:r>
              <a:rPr lang="es-CO" sz="4000" dirty="0" smtClean="0">
                <a:solidFill>
                  <a:schemeClr val="bg1"/>
                </a:solidFill>
                <a:latin typeface="Berlin Sans FB Demi" panose="020E0802020502020306" pitchFamily="34" charset="0"/>
              </a:rPr>
              <a:t>. </a:t>
            </a:r>
          </a:p>
          <a:p>
            <a:pPr algn="just"/>
            <a:endParaRPr lang="es-CO" sz="4000" dirty="0" smtClean="0">
              <a:solidFill>
                <a:schemeClr val="bg1"/>
              </a:solidFill>
              <a:latin typeface="Berlin Sans FB Demi" panose="020E0802020502020306" pitchFamily="34" charset="0"/>
            </a:endParaRP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120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smtClean="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2671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044ED-3AF2-4244-B183-7C54C67CEFCF}"/>
              </a:ext>
            </a:extLst>
          </p:cNvPr>
          <p:cNvSpPr>
            <a:spLocks noGrp="1"/>
          </p:cNvSpPr>
          <p:nvPr>
            <p:ph type="title"/>
          </p:nvPr>
        </p:nvSpPr>
        <p:spPr/>
        <p:txBody>
          <a:bodyPr/>
          <a:lstStyle/>
          <a:p>
            <a:endParaRPr lang="es-CO"/>
          </a:p>
        </p:txBody>
      </p:sp>
      <p:pic>
        <p:nvPicPr>
          <p:cNvPr id="5" name="dq8jTnREw5k">
            <a:hlinkClick r:id="" action="ppaction://media"/>
            <a:extLst>
              <a:ext uri="{FF2B5EF4-FFF2-40B4-BE49-F238E27FC236}">
                <a16:creationId xmlns:a16="http://schemas.microsoft.com/office/drawing/2014/main" id="{9427594C-2FC9-4BEF-A604-CF1E74F6E0AB}"/>
              </a:ext>
            </a:extLst>
          </p:cNvPr>
          <p:cNvPicPr>
            <a:picLocks noGrp="1" noRot="1" noChangeAspect="1"/>
          </p:cNvPicPr>
          <p:nvPr>
            <p:ph idx="1"/>
            <a:videoFile r:link="rId1"/>
          </p:nvPr>
        </p:nvPicPr>
        <p:blipFill>
          <a:blip r:embed="rId3"/>
          <a:stretch>
            <a:fillRect/>
          </a:stretch>
        </p:blipFill>
        <p:spPr>
          <a:xfrm>
            <a:off x="1561750" y="0"/>
            <a:ext cx="9068499" cy="6801374"/>
          </a:xfrm>
          <a:prstGeom prst="rect">
            <a:avLst/>
          </a:prstGeom>
        </p:spPr>
      </p:pic>
      <p:sp>
        <p:nvSpPr>
          <p:cNvPr id="4" name="Marcador de número de diapositiva 3">
            <a:extLst>
              <a:ext uri="{FF2B5EF4-FFF2-40B4-BE49-F238E27FC236}">
                <a16:creationId xmlns:a16="http://schemas.microsoft.com/office/drawing/2014/main" id="{54A7EC64-6AEF-4BE2-AE6E-5A78DBA0C1E3}"/>
              </a:ext>
            </a:extLst>
          </p:cNvPr>
          <p:cNvSpPr>
            <a:spLocks noGrp="1"/>
          </p:cNvSpPr>
          <p:nvPr>
            <p:ph type="sldNum" sz="quarter" idx="12"/>
          </p:nvPr>
        </p:nvSpPr>
        <p:spPr/>
        <p:txBody>
          <a:bodyPr/>
          <a:lstStyle/>
          <a:p>
            <a:fld id="{FF3034EF-BFAE-4255-A656-297DAB7FEC3B}" type="slidenum">
              <a:rPr lang="es-CO" smtClean="0"/>
              <a:t>121</a:t>
            </a:fld>
            <a:endParaRPr lang="es-CO"/>
          </a:p>
        </p:txBody>
      </p:sp>
    </p:spTree>
    <p:extLst>
      <p:ext uri="{BB962C8B-B14F-4D97-AF65-F5344CB8AC3E}">
        <p14:creationId xmlns:p14="http://schemas.microsoft.com/office/powerpoint/2010/main" val="22566827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122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123</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a:extLst>
              <a:ext uri="{FF2B5EF4-FFF2-40B4-BE49-F238E27FC236}">
                <a16:creationId xmlns:a16="http://schemas.microsoft.com/office/drawing/2014/main" id="{1ABAC654-BF8F-488E-9A0C-65D0F166EC86}"/>
              </a:ext>
            </a:extLst>
          </p:cNvPr>
          <p:cNvPicPr>
            <a:picLocks noChangeAspect="1"/>
          </p:cNvPicPr>
          <p:nvPr/>
        </p:nvPicPr>
        <p:blipFill>
          <a:blip r:embed="rId3"/>
          <a:stretch>
            <a:fillRect/>
          </a:stretch>
        </p:blipFill>
        <p:spPr>
          <a:xfrm>
            <a:off x="536815" y="1879482"/>
            <a:ext cx="3810741" cy="4476868"/>
          </a:xfrm>
          <a:prstGeom prst="rect">
            <a:avLst/>
          </a:prstGeom>
          <a:effectLst>
            <a:innerShdw blurRad="114300">
              <a:prstClr val="black"/>
            </a:innerShdw>
          </a:effectLst>
        </p:spPr>
      </p:pic>
      <p:pic>
        <p:nvPicPr>
          <p:cNvPr id="9" name="Imagen 8">
            <a:extLst>
              <a:ext uri="{FF2B5EF4-FFF2-40B4-BE49-F238E27FC236}">
                <a16:creationId xmlns:a16="http://schemas.microsoft.com/office/drawing/2014/main" id="{BBF6977B-A25B-49FF-BED2-A04708DD928A}"/>
              </a:ext>
            </a:extLst>
          </p:cNvPr>
          <p:cNvPicPr>
            <a:picLocks noChangeAspect="1"/>
          </p:cNvPicPr>
          <p:nvPr/>
        </p:nvPicPr>
        <p:blipFill>
          <a:blip r:embed="rId4"/>
          <a:stretch>
            <a:fillRect/>
          </a:stretch>
        </p:blipFill>
        <p:spPr>
          <a:xfrm>
            <a:off x="4857548" y="1879482"/>
            <a:ext cx="3172548" cy="4456545"/>
          </a:xfrm>
          <a:prstGeom prst="rect">
            <a:avLst/>
          </a:prstGeom>
          <a:effectLst>
            <a:innerShdw blurRad="114300">
              <a:prstClr val="black"/>
            </a:innerShdw>
          </a:effectLst>
        </p:spPr>
      </p:pic>
      <p:pic>
        <p:nvPicPr>
          <p:cNvPr id="5" name="Imagen 4">
            <a:hlinkClick r:id="rId5"/>
          </p:cNvPr>
          <p:cNvPicPr>
            <a:picLocks noChangeAspect="1"/>
          </p:cNvPicPr>
          <p:nvPr/>
        </p:nvPicPr>
        <p:blipFill>
          <a:blip r:embed="rId6"/>
          <a:stretch>
            <a:fillRect/>
          </a:stretch>
        </p:blipFill>
        <p:spPr>
          <a:xfrm>
            <a:off x="8493500" y="1879482"/>
            <a:ext cx="2860300" cy="4476868"/>
          </a:xfrm>
          <a:prstGeom prst="rect">
            <a:avLst/>
          </a:prstGeom>
          <a:effectLst>
            <a:innerShdw blurRad="114300">
              <a:prstClr val="black"/>
            </a:innerShdw>
          </a:effectLst>
        </p:spPr>
      </p:pic>
      <p:sp>
        <p:nvSpPr>
          <p:cNvPr id="7" name="CuadroTexto 6"/>
          <p:cNvSpPr txBox="1"/>
          <p:nvPr/>
        </p:nvSpPr>
        <p:spPr>
          <a:xfrm>
            <a:off x="1202026" y="6277302"/>
            <a:ext cx="1524000" cy="523220"/>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hlinkClick r:id="rId7"/>
              </a:rPr>
              <a:t>LINK</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38932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88</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92</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95</a:t>
            </a:fld>
            <a:endParaRPr lang="es-CO"/>
          </a:p>
        </p:txBody>
      </p:sp>
      <p:pic>
        <p:nvPicPr>
          <p:cNvPr id="6" name="Imagen 5"/>
          <p:cNvPicPr>
            <a:picLocks noChangeAspect="1"/>
          </p:cNvPicPr>
          <p:nvPr/>
        </p:nvPicPr>
        <p:blipFill>
          <a:blip r:embed="rId2"/>
          <a:stretch>
            <a:fillRect/>
          </a:stretch>
        </p:blipFill>
        <p:spPr>
          <a:xfrm>
            <a:off x="1071113" y="2091741"/>
            <a:ext cx="3863556" cy="3863556"/>
          </a:xfrm>
          <a:prstGeom prst="rect">
            <a:avLst/>
          </a:prstGeom>
        </p:spPr>
      </p:pic>
      <p:pic>
        <p:nvPicPr>
          <p:cNvPr id="7" name="Imagen 6">
            <a:hlinkClick r:id="rId3"/>
          </p:cNvPr>
          <p:cNvPicPr>
            <a:picLocks noChangeAspect="1"/>
          </p:cNvPicPr>
          <p:nvPr/>
        </p:nvPicPr>
        <p:blipFill>
          <a:blip r:embed="rId4"/>
          <a:stretch>
            <a:fillRect/>
          </a:stretch>
        </p:blipFill>
        <p:spPr>
          <a:xfrm>
            <a:off x="6607297" y="1905823"/>
            <a:ext cx="3374903" cy="4235391"/>
          </a:xfrm>
          <a:prstGeom prst="rect">
            <a:avLst/>
          </a:prstGeom>
        </p:spPr>
      </p:pic>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54734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96</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física +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RFID (Radio </a:t>
            </a:r>
            <a:r>
              <a:rPr lang="es-CO" sz="4400" dirty="0" err="1">
                <a:solidFill>
                  <a:schemeClr val="bg1"/>
                </a:solidFill>
                <a:latin typeface="Berlin Sans FB Demi" panose="020E0802020502020306" pitchFamily="34" charset="0"/>
              </a:rPr>
              <a:t>Frequency</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Identification</a:t>
            </a:r>
            <a:r>
              <a:rPr lang="es-CO" sz="4400" dirty="0">
                <a:solidFill>
                  <a:schemeClr val="bg1"/>
                </a:solidFill>
                <a:latin typeface="Berlin Sans FB Demi" panose="020E0802020502020306" pitchFamily="34" charset="0"/>
              </a:rPr>
              <a:t>). </a:t>
            </a:r>
          </a:p>
          <a:p>
            <a:pPr algn="ctr"/>
            <a:r>
              <a:rPr lang="es-CO" sz="4400" dirty="0">
                <a:solidFill>
                  <a:schemeClr val="bg1"/>
                </a:solidFill>
                <a:latin typeface="Berlin Sans FB Demi" panose="020E0802020502020306" pitchFamily="34" charset="0"/>
              </a:rPr>
              <a:t>Sistema de almacenamiento y recuperación de datos remoto. </a:t>
            </a:r>
          </a:p>
          <a:p>
            <a:pPr algn="ctr"/>
            <a:r>
              <a:rPr lang="es-CO" sz="4400" dirty="0">
                <a:solidFill>
                  <a:schemeClr val="bg1"/>
                </a:solidFill>
                <a:latin typeface="Berlin Sans FB Demi" panose="020E0802020502020306" pitchFamily="34" charset="0"/>
              </a:rPr>
              <a:t>Hay una conexión a corta distancia entre las tarjetas y el lector (5 a 10 cm). </a:t>
            </a:r>
          </a:p>
          <a:p>
            <a:pPr algn="ctr"/>
            <a:r>
              <a:rPr lang="es-CO" sz="4400" dirty="0">
                <a:solidFill>
                  <a:schemeClr val="bg1"/>
                </a:solidFill>
                <a:latin typeface="Berlin Sans FB Demi" panose="020E0802020502020306" pitchFamily="34" charset="0"/>
                <a:hlinkClick r:id="rId2"/>
              </a:rPr>
              <a:t>CRYPTO1</a:t>
            </a:r>
            <a:endParaRPr lang="es-CO" sz="4400"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hlinkClick r:id="rId3"/>
              </a:rPr>
              <a:t>Research</a:t>
            </a:r>
            <a:r>
              <a:rPr lang="es-CO" sz="4400" dirty="0">
                <a:solidFill>
                  <a:schemeClr val="bg1"/>
                </a:solidFill>
                <a:latin typeface="Berlin Sans FB Demi" panose="020E0802020502020306" pitchFamily="34" charset="0"/>
              </a:rPr>
              <a:t> about CRYPTO1</a:t>
            </a:r>
          </a:p>
          <a:p>
            <a:pPr marL="0" indent="0">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97</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98</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a:solidFill>
                  <a:schemeClr val="bg1"/>
                </a:solidFill>
                <a:latin typeface="Berlin Sans FB Demi" panose="020E0802020502020306" pitchFamily="34" charset="0"/>
              </a:rPr>
              <a:t>Lo necesario para clonar:</a:t>
            </a:r>
          </a:p>
          <a:p>
            <a:pPr algn="ctr"/>
            <a:r>
              <a:rPr lang="es-CO" sz="4400" dirty="0">
                <a:solidFill>
                  <a:schemeClr val="bg1"/>
                </a:solidFill>
                <a:latin typeface="Berlin Sans FB Demi" panose="020E0802020502020306" pitchFamily="34" charset="0"/>
              </a:rPr>
              <a:t>Un lector/grabador de tarjetas</a:t>
            </a:r>
          </a:p>
          <a:p>
            <a:pPr algn="ctr"/>
            <a:r>
              <a:rPr lang="es-CO" sz="4400" dirty="0">
                <a:solidFill>
                  <a:schemeClr val="bg1"/>
                </a:solidFill>
                <a:latin typeface="Berlin Sans FB Demi" panose="020E0802020502020306" pitchFamily="34" charset="0"/>
              </a:rPr>
              <a:t>Una tarjeta virgen</a:t>
            </a:r>
          </a:p>
          <a:p>
            <a:pPr algn="ctr"/>
            <a:r>
              <a:rPr lang="es-CO" sz="4400" dirty="0">
                <a:solidFill>
                  <a:schemeClr val="bg1"/>
                </a:solidFill>
                <a:latin typeface="Berlin Sans FB Demi" panose="020E0802020502020306" pitchFamily="34" charset="0"/>
              </a:rPr>
              <a:t>Una tarjeta original</a:t>
            </a:r>
          </a:p>
          <a:p>
            <a:pPr marL="0" indent="0" algn="ctr">
              <a:buNone/>
            </a:pPr>
            <a:r>
              <a:rPr lang="es-CO" sz="4400" u="sng" dirty="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99</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1944</TotalTime>
  <Words>2154</Words>
  <Application>Microsoft Office PowerPoint</Application>
  <PresentationFormat>Panorámica</PresentationFormat>
  <Paragraphs>585</Paragraphs>
  <Slides>123</Slides>
  <Notes>0</Notes>
  <HiddenSlides>0</HiddenSlides>
  <MMClips>14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123</vt:i4>
      </vt:variant>
    </vt:vector>
  </HeadingPairs>
  <TitlesOfParts>
    <vt:vector size="129" baseType="lpstr">
      <vt:lpstr>Arial</vt:lpstr>
      <vt:lpstr>Arial Unicode MS</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179</cp:revision>
  <dcterms:created xsi:type="dcterms:W3CDTF">2017-09-04T21:29:19Z</dcterms:created>
  <dcterms:modified xsi:type="dcterms:W3CDTF">2017-10-12T19:37:06Z</dcterms:modified>
</cp:coreProperties>
</file>